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6"/>
  </p:notesMasterIdLst>
  <p:sldIdLst>
    <p:sldId id="371" r:id="rId6"/>
    <p:sldId id="318" r:id="rId7"/>
    <p:sldId id="258" r:id="rId8"/>
    <p:sldId id="349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65" r:id="rId20"/>
    <p:sldId id="357" r:id="rId21"/>
    <p:sldId id="388" r:id="rId22"/>
    <p:sldId id="389" r:id="rId23"/>
    <p:sldId id="333" r:id="rId24"/>
    <p:sldId id="386" r:id="rId25"/>
    <p:sldId id="387" r:id="rId26"/>
    <p:sldId id="390" r:id="rId27"/>
    <p:sldId id="392" r:id="rId28"/>
    <p:sldId id="372" r:id="rId29"/>
    <p:sldId id="373" r:id="rId30"/>
    <p:sldId id="374" r:id="rId31"/>
    <p:sldId id="366" r:id="rId32"/>
    <p:sldId id="369" r:id="rId33"/>
    <p:sldId id="370" r:id="rId34"/>
    <p:sldId id="375" r:id="rId35"/>
  </p:sldIdLst>
  <p:sldSz cx="9144000" cy="6858000" type="screen4x3"/>
  <p:notesSz cx="6761163" cy="99425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m van den Berg" initials="Wv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399917"/>
    <a:srgbClr val="FCCFA2"/>
    <a:srgbClr val="FC7404"/>
    <a:srgbClr val="934BC9"/>
    <a:srgbClr val="FA9706"/>
    <a:srgbClr val="AE7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E52EC-5E4F-4DEF-BEDE-A7DC2A0ACE36}" v="2" dt="2021-02-08T14:35:46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2" d="100"/>
          <a:sy n="62" d="100"/>
        </p:scale>
        <p:origin x="49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8T19:38:50.19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E8BA95-330A-41DA-80BE-859F74B68E56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3C9E75-DC92-448A-85FE-55A0D7510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44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27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04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2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10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944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904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720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908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186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94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95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05D77E-5E40-47AC-A6E5-B1E6FA951C25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05D77E-5E40-47AC-A6E5-B1E6FA951C25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52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78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32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755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93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A4579-8DFC-402F-80B8-C07DC159EAF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A2CE-7DC8-467A-A528-5539CBBEB191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6276-C010-4FE4-AF81-4197D61BE9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D3B0-DE04-4190-B424-4C247CC2FD7F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D8FB-1C98-43C7-B78D-DF3AEABADA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8C10-CD1D-44F1-B488-6A807D5937B3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E2FC-EA89-4FDD-93D5-CB2B90E25D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86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3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4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17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9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5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40B9-852A-4A47-AC3C-0C92A5C48BC2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07E9-4D1E-4B20-89D4-A7EE748072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4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67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4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FEA9-1E39-4DF2-A41A-7BF65FE8D5B7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AFFE-870A-46D5-9E16-841D48DB11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7DED2-33ED-42BD-864D-B15FFE583286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9C855-DB6B-4E14-8494-36122C333E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60AB6-18FC-4B56-A530-B0739D8F9C7A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5ABB-4F02-457C-9874-775B600ED0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6135-D973-44F7-A1D5-B414A0828B3A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0051-E68C-415B-AC54-6BAF37D704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08595-A5E8-4FE0-BC12-CC1EC3E730F5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AC3A-D442-4BAB-8302-597F00A6CD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7603-C184-4442-84CE-E84E00517ACB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2D84-EA97-441E-88CB-EF914DA98A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5B6E-F82A-45C2-95B9-95801F785287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E2EC-5353-416F-BE28-6A3B4829EF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F426FE-625D-45E7-89D9-8CB836B8B737}" type="datetimeFigureOut">
              <a:rPr lang="nl-NL"/>
              <a:pPr>
                <a:defRPr/>
              </a:pPr>
              <a:t>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8456B3-B969-498B-A210-48C2B1EE0B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9339166-3705-A746-8F94-8A75BE7E7DCF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8-2-2021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8A63AE-9D77-DA40-BDB0-2FE4338B814D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3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z30.timedoctor.com/strategies-for-managing-virtual-team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gcoach.nl/blog/het-roer-gaat-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zorgprofessional.preview.serveit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ezorgprofessional.preview.serveit.n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velinag.com/blog/2016/01-25-social-network-force-awaken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WELKOM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331640" y="476672"/>
            <a:ext cx="7194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000" dirty="0"/>
          </a:p>
          <a:p>
            <a:r>
              <a:rPr lang="nl-NL" sz="1000" dirty="0"/>
              <a:t>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9C0BBDD-974F-4145-BB93-DD45C086EF89}"/>
              </a:ext>
            </a:extLst>
          </p:cNvPr>
          <p:cNvSpPr txBox="1"/>
          <p:nvPr/>
        </p:nvSpPr>
        <p:spPr>
          <a:xfrm>
            <a:off x="1355959" y="1294992"/>
            <a:ext cx="4731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Deze vergadering wordt digitaal via ZOOM gehouden, waarvoor een paar afspraken gelden:</a:t>
            </a:r>
          </a:p>
          <a:p>
            <a:endParaRPr lang="nl-NL" dirty="0"/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zet je telefoon op STIL</a:t>
            </a:r>
            <a:br>
              <a:rPr lang="nl-NL" dirty="0"/>
            </a:br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houdt je PC-microfoon UIT</a:t>
            </a:r>
            <a:br>
              <a:rPr lang="nl-NL" dirty="0"/>
            </a:br>
            <a:r>
              <a:rPr lang="nl-NL" dirty="0"/>
              <a:t>    tenzij je het woord vraagt / krijgt</a:t>
            </a:r>
          </a:p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Voorkeur voor video AAN</a:t>
            </a:r>
          </a:p>
          <a:p>
            <a:r>
              <a:rPr lang="nl-NL" dirty="0"/>
              <a:t>4</a:t>
            </a:r>
            <a:r>
              <a:rPr lang="nl-NL" baseline="30000" dirty="0"/>
              <a:t>e</a:t>
            </a:r>
            <a:r>
              <a:rPr lang="nl-NL" dirty="0"/>
              <a:t> stemmen gaat via een poll die op het </a:t>
            </a:r>
            <a:br>
              <a:rPr lang="nl-NL" dirty="0"/>
            </a:br>
            <a:r>
              <a:rPr lang="nl-NL" dirty="0"/>
              <a:t>    scherm komt</a:t>
            </a:r>
          </a:p>
        </p:txBody>
      </p:sp>
      <p:pic>
        <p:nvPicPr>
          <p:cNvPr id="1026" name="Picture 2" descr="ZOOM Cloud Meetings - Apps op Google Play">
            <a:extLst>
              <a:ext uri="{FF2B5EF4-FFF2-40B4-BE49-F238E27FC236}">
                <a16:creationId xmlns:a16="http://schemas.microsoft.com/office/drawing/2014/main" id="{BA62E7B7-6BFC-4DA5-A9A8-3ABC7057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76" y="1220456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n Mobiel Teken Schakel Telefoonpictogram Uit Mobiel ...">
            <a:extLst>
              <a:ext uri="{FF2B5EF4-FFF2-40B4-BE49-F238E27FC236}">
                <a16:creationId xmlns:a16="http://schemas.microsoft.com/office/drawing/2014/main" id="{639F787F-4E34-4550-B4B0-04F48B6E4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8086" b="11701"/>
          <a:stretch/>
        </p:blipFill>
        <p:spPr bwMode="auto">
          <a:xfrm>
            <a:off x="5994479" y="2356921"/>
            <a:ext cx="1169809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5F9AB-6E7E-554A-8EC4-938F3D14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Wijkverpleegkundig overleg,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17ADF-9CD7-5540-9CFC-6F71C3F32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229"/>
            <a:ext cx="7886700" cy="48067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Gekeken naar krachten, valkuilen en kansen. Hoe zichtbaar zijn we.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We zijn een </a:t>
            </a:r>
            <a:r>
              <a:rPr lang="nl-NL" dirty="0" err="1">
                <a:solidFill>
                  <a:srgbClr val="7030A0"/>
                </a:solidFill>
              </a:rPr>
              <a:t>cooperatie</a:t>
            </a:r>
            <a:r>
              <a:rPr lang="nl-NL" dirty="0">
                <a:solidFill>
                  <a:srgbClr val="7030A0"/>
                </a:solidFill>
              </a:rPr>
              <a:t>, dus:</a:t>
            </a:r>
          </a:p>
          <a:p>
            <a:pPr marL="0" indent="0">
              <a:buNone/>
            </a:pPr>
            <a:r>
              <a:rPr lang="nl-NL" b="1" dirty="0">
                <a:solidFill>
                  <a:srgbClr val="7030A0"/>
                </a:solidFill>
              </a:rPr>
              <a:t>Werkgroepen </a:t>
            </a:r>
          </a:p>
          <a:p>
            <a:r>
              <a:rPr lang="nl-NL" dirty="0">
                <a:solidFill>
                  <a:srgbClr val="7030A0"/>
                </a:solidFill>
              </a:rPr>
              <a:t>Intercollegiale toetsing en Buddy- systeem</a:t>
            </a:r>
          </a:p>
          <a:p>
            <a:r>
              <a:rPr lang="nl-NL" dirty="0">
                <a:solidFill>
                  <a:srgbClr val="7030A0"/>
                </a:solidFill>
              </a:rPr>
              <a:t>Scholing</a:t>
            </a:r>
          </a:p>
          <a:p>
            <a:r>
              <a:rPr lang="nl-NL" dirty="0">
                <a:solidFill>
                  <a:srgbClr val="7030A0"/>
                </a:solidFill>
              </a:rPr>
              <a:t>Krachtig Beroepsprofiel van DZP, professioneel en autonoom</a:t>
            </a:r>
          </a:p>
          <a:p>
            <a:r>
              <a:rPr lang="nl-NL" dirty="0">
                <a:solidFill>
                  <a:srgbClr val="7030A0"/>
                </a:solidFill>
              </a:rPr>
              <a:t>Uitwisseling in ervaring vanuit huidige samenwerkingsverbanden</a:t>
            </a:r>
          </a:p>
          <a:p>
            <a:endParaRPr lang="nl-NL" dirty="0">
              <a:solidFill>
                <a:srgbClr val="7030A0"/>
              </a:solidFill>
            </a:endParaRPr>
          </a:p>
          <a:p>
            <a:r>
              <a:rPr lang="nl-NL" dirty="0">
                <a:solidFill>
                  <a:srgbClr val="7030A0"/>
                </a:solidFill>
              </a:rPr>
              <a:t> Daarnaast, grote werkgroep van alle wijkverpleegkundigen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30DC0E-1D40-714B-907E-B3FE7C7A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17464"/>
            <a:ext cx="895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7CA96-E385-3C4F-A8B0-56A7B706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DIGITAAL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51C02E-E804-314A-9DB8-EA2070D04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Via TEAMS,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B6A1D7-84A9-5941-9BC6-6A81B0415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9001" y="2514600"/>
            <a:ext cx="4216743" cy="32930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8AE2405-AF28-344E-9D28-D5B7996AF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650" y="17464"/>
            <a:ext cx="895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2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40C48-4240-A745-9491-2043D15E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Andere Financiering vanaf 2022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5AA1BC-8594-294D-9094-3CB9903B4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Gericht op zorginhoud en uitkomsten</a:t>
            </a:r>
          </a:p>
          <a:p>
            <a:r>
              <a:rPr lang="nl-NL" dirty="0">
                <a:solidFill>
                  <a:srgbClr val="7030A0"/>
                </a:solidFill>
              </a:rPr>
              <a:t>Meer innovatie en preventie</a:t>
            </a:r>
          </a:p>
          <a:p>
            <a:r>
              <a:rPr lang="nl-NL" dirty="0">
                <a:solidFill>
                  <a:srgbClr val="7030A0"/>
                </a:solidFill>
              </a:rPr>
              <a:t>Van uur naar week/ maandtarief en </a:t>
            </a:r>
            <a:r>
              <a:rPr lang="nl-NL" dirty="0" err="1">
                <a:solidFill>
                  <a:srgbClr val="7030A0"/>
                </a:solidFill>
              </a:rPr>
              <a:t>clientengroepen</a:t>
            </a:r>
            <a:endParaRPr lang="nl-NL" dirty="0">
              <a:solidFill>
                <a:srgbClr val="7030A0"/>
              </a:solidFill>
            </a:endParaRPr>
          </a:p>
          <a:p>
            <a:endParaRPr lang="nl-NL" dirty="0">
              <a:solidFill>
                <a:srgbClr val="7030A0"/>
              </a:solidFill>
            </a:endParaRPr>
          </a:p>
          <a:p>
            <a:r>
              <a:rPr lang="nl-NL" sz="1400" dirty="0" err="1">
                <a:solidFill>
                  <a:srgbClr val="7030A0"/>
                </a:solidFill>
              </a:rPr>
              <a:t>Zie:stand</a:t>
            </a:r>
            <a:r>
              <a:rPr lang="nl-NL" sz="1400" dirty="0">
                <a:solidFill>
                  <a:srgbClr val="7030A0"/>
                </a:solidFill>
              </a:rPr>
              <a:t> van zaken: 13-10-2020 Hugo de Jonge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3BC56C-B883-D94E-B603-8ED8B71E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17464"/>
            <a:ext cx="895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1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30D1A-0FAC-C545-8C0D-83A88BA9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Blijf aan het roer, sta even stil en bedenk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F2BF6-5E4B-EE41-9E0A-DCD436439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Voor welk probleem in de zorgvraag ben ik, zijn wij als zelfstandigen, een oplossing</a:t>
            </a:r>
          </a:p>
          <a:p>
            <a:r>
              <a:rPr lang="nl-NL" dirty="0">
                <a:solidFill>
                  <a:srgbClr val="7030A0"/>
                </a:solidFill>
              </a:rPr>
              <a:t>Hoe ziet mijn team eruit, wie heb ik nodig </a:t>
            </a:r>
          </a:p>
          <a:p>
            <a:r>
              <a:rPr lang="nl-NL" dirty="0">
                <a:solidFill>
                  <a:srgbClr val="7030A0"/>
                </a:solidFill>
              </a:rPr>
              <a:t>Wat is nu mijn eerste stap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3C6DA3-E3DB-DB44-9BD7-D36E66BEF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37372" y="4334495"/>
            <a:ext cx="4735727" cy="24362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0E1AA25-5CA6-FB48-ACA8-D1A8687F0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650" y="17464"/>
            <a:ext cx="895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4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1550E-7604-7B48-9A9D-591FC08E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DE12A-AA21-1B4F-BF22-F2F6ABCF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4400" dirty="0">
                <a:solidFill>
                  <a:srgbClr val="7030A0"/>
                </a:solidFill>
              </a:rPr>
              <a:t>Denk opbouwend, deel je ervaringen en vraag hulp!</a:t>
            </a:r>
          </a:p>
          <a:p>
            <a:pPr marL="0" indent="0">
              <a:buNone/>
            </a:pPr>
            <a:endParaRPr lang="nl-NL" sz="4400" dirty="0">
              <a:solidFill>
                <a:srgbClr val="7030A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045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1076392" y="1732851"/>
            <a:ext cx="3810391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 Contractering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nkoop van zorg en uw hulpmiddelen 2021 - vergoedgeregeld.nl">
            <a:extLst>
              <a:ext uri="{FF2B5EF4-FFF2-40B4-BE49-F238E27FC236}">
                <a16:creationId xmlns:a16="http://schemas.microsoft.com/office/drawing/2014/main" id="{73DD5650-D5DB-473B-941A-AC9B67683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 bwMode="auto">
          <a:xfrm>
            <a:off x="1260441" y="951691"/>
            <a:ext cx="7633789" cy="442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Duim omhoog">
            <a:extLst>
              <a:ext uri="{FF2B5EF4-FFF2-40B4-BE49-F238E27FC236}">
                <a16:creationId xmlns:a16="http://schemas.microsoft.com/office/drawing/2014/main" id="{AD6F2B6D-2798-4A3D-9612-9BEA5FDB9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7075" y="4257073"/>
            <a:ext cx="762778" cy="762778"/>
          </a:xfrm>
          <a:prstGeom prst="rect">
            <a:avLst/>
          </a:prstGeom>
        </p:spPr>
      </p:pic>
      <p:pic>
        <p:nvPicPr>
          <p:cNvPr id="12" name="Graphic 11" descr="Duim omhoog">
            <a:extLst>
              <a:ext uri="{FF2B5EF4-FFF2-40B4-BE49-F238E27FC236}">
                <a16:creationId xmlns:a16="http://schemas.microsoft.com/office/drawing/2014/main" id="{99C8A7F2-AB76-4D10-AFBC-0F009BB1A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8128" y="4257073"/>
            <a:ext cx="762778" cy="762778"/>
          </a:xfrm>
          <a:prstGeom prst="rect">
            <a:avLst/>
          </a:prstGeom>
        </p:spPr>
      </p:pic>
      <p:pic>
        <p:nvPicPr>
          <p:cNvPr id="13" name="Graphic 12" descr="Duim omhoog">
            <a:extLst>
              <a:ext uri="{FF2B5EF4-FFF2-40B4-BE49-F238E27FC236}">
                <a16:creationId xmlns:a16="http://schemas.microsoft.com/office/drawing/2014/main" id="{A84F6F50-0F81-4C10-8AC3-AE16D204F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5946" y="3047611"/>
            <a:ext cx="762778" cy="762778"/>
          </a:xfrm>
          <a:prstGeom prst="rect">
            <a:avLst/>
          </a:prstGeom>
        </p:spPr>
      </p:pic>
      <p:pic>
        <p:nvPicPr>
          <p:cNvPr id="14" name="Graphic 13" descr="Duim omhoog">
            <a:extLst>
              <a:ext uri="{FF2B5EF4-FFF2-40B4-BE49-F238E27FC236}">
                <a16:creationId xmlns:a16="http://schemas.microsoft.com/office/drawing/2014/main" id="{6E5162BA-8DFD-482D-987E-2EE59FD78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4023" y="3047611"/>
            <a:ext cx="762778" cy="762778"/>
          </a:xfrm>
          <a:prstGeom prst="rect">
            <a:avLst/>
          </a:prstGeom>
        </p:spPr>
      </p:pic>
      <p:pic>
        <p:nvPicPr>
          <p:cNvPr id="15" name="Graphic 14" descr="Duim omhoog">
            <a:extLst>
              <a:ext uri="{FF2B5EF4-FFF2-40B4-BE49-F238E27FC236}">
                <a16:creationId xmlns:a16="http://schemas.microsoft.com/office/drawing/2014/main" id="{27B40ABA-82CF-4C46-9BE5-F42C4857D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3096" y="4876985"/>
            <a:ext cx="762778" cy="76277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72262AF-DE2E-4BE5-ABD6-9355578E5C8E}"/>
              </a:ext>
            </a:extLst>
          </p:cNvPr>
          <p:cNvSpPr/>
          <p:nvPr/>
        </p:nvSpPr>
        <p:spPr>
          <a:xfrm>
            <a:off x="3490948" y="3999301"/>
            <a:ext cx="2089163" cy="1233623"/>
          </a:xfrm>
          <a:prstGeom prst="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 descr="Help">
            <a:extLst>
              <a:ext uri="{FF2B5EF4-FFF2-40B4-BE49-F238E27FC236}">
                <a16:creationId xmlns:a16="http://schemas.microsoft.com/office/drawing/2014/main" id="{EB5D5390-0E93-4116-92FA-960A437ED5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3655" y="3724062"/>
            <a:ext cx="914400" cy="914400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0092A4D0-80D0-43B2-AE71-5CD2AE52E925}"/>
              </a:ext>
            </a:extLst>
          </p:cNvPr>
          <p:cNvSpPr/>
          <p:nvPr/>
        </p:nvSpPr>
        <p:spPr>
          <a:xfrm>
            <a:off x="6814591" y="3505426"/>
            <a:ext cx="1936566" cy="1579757"/>
          </a:xfrm>
          <a:prstGeom prst="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Graphic 17" descr="Help">
            <a:extLst>
              <a:ext uri="{FF2B5EF4-FFF2-40B4-BE49-F238E27FC236}">
                <a16:creationId xmlns:a16="http://schemas.microsoft.com/office/drawing/2014/main" id="{A535880E-85D1-4014-A46F-8BF43CE5B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7090" y="3084901"/>
            <a:ext cx="914400" cy="914400"/>
          </a:xfrm>
          <a:prstGeom prst="rect">
            <a:avLst/>
          </a:prstGeom>
        </p:spPr>
      </p:pic>
      <p:pic>
        <p:nvPicPr>
          <p:cNvPr id="17" name="Graphic 16" descr="Sluiten">
            <a:extLst>
              <a:ext uri="{FF2B5EF4-FFF2-40B4-BE49-F238E27FC236}">
                <a16:creationId xmlns:a16="http://schemas.microsoft.com/office/drawing/2014/main" id="{C0DD0F28-0C98-4A27-9811-D7FFBFE408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58013" y="2209554"/>
            <a:ext cx="914400" cy="91440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04B0E816-0B15-411C-B8EC-33CBB1E909D3}"/>
              </a:ext>
            </a:extLst>
          </p:cNvPr>
          <p:cNvSpPr txBox="1"/>
          <p:nvPr/>
        </p:nvSpPr>
        <p:spPr>
          <a:xfrm>
            <a:off x="1383846" y="585167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Gecontracteerde zorg via De Zorgprofessional in 2021</a:t>
            </a:r>
          </a:p>
        </p:txBody>
      </p:sp>
    </p:spTree>
    <p:extLst>
      <p:ext uri="{BB962C8B-B14F-4D97-AF65-F5344CB8AC3E}">
        <p14:creationId xmlns:p14="http://schemas.microsoft.com/office/powerpoint/2010/main" val="105312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1835355" y="2491813"/>
            <a:ext cx="5328317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Vernieuwing Website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F44C729-EBE6-4852-9ED9-B074DDBCA9CB}"/>
              </a:ext>
            </a:extLst>
          </p:cNvPr>
          <p:cNvSpPr txBox="1"/>
          <p:nvPr/>
        </p:nvSpPr>
        <p:spPr>
          <a:xfrm>
            <a:off x="1835696" y="30689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Presentatie door Jens Müller</a:t>
            </a:r>
          </a:p>
        </p:txBody>
      </p:sp>
    </p:spTree>
    <p:extLst>
      <p:ext uri="{BB962C8B-B14F-4D97-AF65-F5344CB8AC3E}">
        <p14:creationId xmlns:p14="http://schemas.microsoft.com/office/powerpoint/2010/main" val="2832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EFD1206C-29AE-43DA-84EB-0D2AD474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089" y="1007475"/>
            <a:ext cx="6400800" cy="693333"/>
          </a:xfrm>
        </p:spPr>
        <p:txBody>
          <a:bodyPr/>
          <a:lstStyle/>
          <a:p>
            <a:r>
              <a:rPr lang="nl-NL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Website, investering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0C1ADD-BC16-4B4C-AF34-61BEB51D1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07" y="1716963"/>
            <a:ext cx="4127350" cy="31701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6D9A78E-D268-4EBA-8680-9A3C80C0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907" y="5039832"/>
            <a:ext cx="5706271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EFD1206C-29AE-43DA-84EB-0D2AD474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089" y="1007475"/>
            <a:ext cx="6400800" cy="693333"/>
          </a:xfrm>
        </p:spPr>
        <p:txBody>
          <a:bodyPr/>
          <a:lstStyle/>
          <a:p>
            <a:r>
              <a:rPr lang="nl-NL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Website, financiering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A1D2DF-BE9C-402F-B0AB-78EF9EE1F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700808"/>
            <a:ext cx="5811061" cy="186716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CFBB927-5C8B-428D-B9F7-9C031435D490}"/>
              </a:ext>
            </a:extLst>
          </p:cNvPr>
          <p:cNvSpPr txBox="1"/>
          <p:nvPr/>
        </p:nvSpPr>
        <p:spPr>
          <a:xfrm>
            <a:off x="971600" y="3861048"/>
            <a:ext cx="66392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Voorwaarden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Instemming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Raad</a:t>
            </a:r>
            <a:r>
              <a:rPr lang="en-US" sz="1400" dirty="0">
                <a:solidFill>
                  <a:prstClr val="black"/>
                </a:solidFill>
              </a:rPr>
              <a:t> van </a:t>
            </a:r>
            <a:r>
              <a:rPr lang="en-US" sz="1400" dirty="0" err="1">
                <a:solidFill>
                  <a:prstClr val="black"/>
                </a:solidFill>
              </a:rPr>
              <a:t>Toezicht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Op </a:t>
            </a:r>
            <a:r>
              <a:rPr lang="en-US" sz="1400" dirty="0" err="1">
                <a:solidFill>
                  <a:prstClr val="black"/>
                </a:solidFill>
              </a:rPr>
              <a:t>niveau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blijven</a:t>
            </a:r>
            <a:r>
              <a:rPr lang="en-US" sz="1400" dirty="0">
                <a:solidFill>
                  <a:prstClr val="black"/>
                </a:solidFill>
              </a:rPr>
              <a:t> van </a:t>
            </a:r>
            <a:r>
              <a:rPr lang="en-US" sz="1400" dirty="0" err="1">
                <a:solidFill>
                  <a:prstClr val="black"/>
                </a:solidFill>
              </a:rPr>
              <a:t>budgetruimte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Inpassen</a:t>
            </a:r>
            <a:r>
              <a:rPr lang="en-US" sz="1400" dirty="0">
                <a:solidFill>
                  <a:prstClr val="black"/>
                </a:solidFill>
              </a:rPr>
              <a:t> “</a:t>
            </a:r>
            <a:r>
              <a:rPr lang="en-US" sz="1400" dirty="0" err="1">
                <a:solidFill>
                  <a:prstClr val="black"/>
                </a:solidFill>
              </a:rPr>
              <a:t>groene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lijnen</a:t>
            </a:r>
            <a:r>
              <a:rPr lang="en-US" sz="1400" dirty="0">
                <a:solidFill>
                  <a:prstClr val="black"/>
                </a:solidFill>
              </a:rPr>
              <a:t>” in </a:t>
            </a:r>
            <a:r>
              <a:rPr lang="en-US" sz="1400" dirty="0" err="1">
                <a:solidFill>
                  <a:prstClr val="black"/>
                </a:solidFill>
              </a:rPr>
              <a:t>begroting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Akkoord</a:t>
            </a:r>
            <a:r>
              <a:rPr lang="en-US" sz="1400" dirty="0">
                <a:solidFill>
                  <a:prstClr val="black"/>
                </a:solidFill>
              </a:rPr>
              <a:t> ALV </a:t>
            </a:r>
            <a:r>
              <a:rPr lang="en-US" sz="1400" dirty="0" err="1">
                <a:solidFill>
                  <a:prstClr val="black"/>
                </a:solidFill>
              </a:rPr>
              <a:t>contributie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verhoging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t.a.v</a:t>
            </a:r>
            <a:r>
              <a:rPr lang="en-US" sz="1400" dirty="0">
                <a:solidFill>
                  <a:prstClr val="black"/>
                </a:solidFill>
              </a:rPr>
              <a:t>. “</a:t>
            </a:r>
            <a:r>
              <a:rPr lang="en-US" sz="1400" dirty="0" err="1">
                <a:solidFill>
                  <a:prstClr val="black"/>
                </a:solidFill>
              </a:rPr>
              <a:t>blauwe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lijnen</a:t>
            </a:r>
            <a:r>
              <a:rPr lang="en-US" sz="1400" dirty="0">
                <a:solidFill>
                  <a:prstClr val="black"/>
                </a:solidFill>
              </a:rPr>
              <a:t>”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0" b="15499"/>
          <a:stretch/>
        </p:blipFill>
        <p:spPr bwMode="auto">
          <a:xfrm>
            <a:off x="1619672" y="2403957"/>
            <a:ext cx="6929609" cy="4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791241" y="1447701"/>
            <a:ext cx="3240090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Contributie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D679F7E-51AF-4451-995F-8CF718B92721}"/>
              </a:ext>
            </a:extLst>
          </p:cNvPr>
          <p:cNvSpPr txBox="1"/>
          <p:nvPr/>
        </p:nvSpPr>
        <p:spPr>
          <a:xfrm>
            <a:off x="1883247" y="15346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wordt de presentatie van Wim ingevoegd</a:t>
            </a:r>
          </a:p>
        </p:txBody>
      </p:sp>
    </p:spTree>
    <p:extLst>
      <p:ext uri="{BB962C8B-B14F-4D97-AF65-F5344CB8AC3E}">
        <p14:creationId xmlns:p14="http://schemas.microsoft.com/office/powerpoint/2010/main" val="8252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7114" r="682" b="11696"/>
          <a:stretch/>
        </p:blipFill>
        <p:spPr bwMode="auto">
          <a:xfrm>
            <a:off x="323528" y="252194"/>
            <a:ext cx="8493182" cy="61291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395536" y="3429000"/>
            <a:ext cx="8208912" cy="2952328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op de </a:t>
            </a:r>
            <a:r>
              <a:rPr lang="en-US" b="1" dirty="0" err="1"/>
              <a:t>Ledenvergadering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 rot="20960298">
            <a:off x="1150300" y="3715921"/>
            <a:ext cx="4461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b="1" dirty="0">
                <a:solidFill>
                  <a:srgbClr val="FC740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3201115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EFD1206C-29AE-43DA-84EB-0D2AD474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089" y="1007475"/>
            <a:ext cx="6400800" cy="1080120"/>
          </a:xfrm>
        </p:spPr>
        <p:txBody>
          <a:bodyPr/>
          <a:lstStyle/>
          <a:p>
            <a:r>
              <a:rPr lang="nl-NL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Vaststellen tarieven gecontracteerde zorg 2021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7FB62FB-3720-43FB-8CFE-2093928FC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088" y="1988839"/>
            <a:ext cx="7178335" cy="44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EFD1206C-29AE-43DA-84EB-0D2AD474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089" y="1007475"/>
            <a:ext cx="6400800" cy="1080120"/>
          </a:xfrm>
        </p:spPr>
        <p:txBody>
          <a:bodyPr/>
          <a:lstStyle/>
          <a:p>
            <a:r>
              <a:rPr lang="nl-NL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Vaststellen tarieven gecontracteerde zorg 2021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D08747-DA25-44F0-B92B-76E93FCF3D6F}"/>
              </a:ext>
            </a:extLst>
          </p:cNvPr>
          <p:cNvSpPr txBox="1"/>
          <p:nvPr/>
        </p:nvSpPr>
        <p:spPr>
          <a:xfrm>
            <a:off x="1475656" y="2348880"/>
            <a:ext cx="6625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WLZ, </a:t>
            </a:r>
            <a:r>
              <a:rPr lang="en-US" dirty="0" err="1">
                <a:solidFill>
                  <a:prstClr val="black"/>
                </a:solidFill>
              </a:rPr>
              <a:t>één</a:t>
            </a:r>
            <a:r>
              <a:rPr lang="en-US" dirty="0">
                <a:solidFill>
                  <a:prstClr val="black"/>
                </a:solidFill>
              </a:rPr>
              <a:t> vast </a:t>
            </a:r>
            <a:r>
              <a:rPr lang="en-US" dirty="0" err="1">
                <a:solidFill>
                  <a:prstClr val="black"/>
                </a:solidFill>
              </a:rPr>
              <a:t>inhoudingspercentage</a:t>
            </a:r>
            <a:r>
              <a:rPr lang="en-US" dirty="0">
                <a:solidFill>
                  <a:prstClr val="black"/>
                </a:solidFill>
              </a:rPr>
              <a:t> van 10% incl. </a:t>
            </a:r>
            <a:r>
              <a:rPr lang="en-US" dirty="0" err="1">
                <a:solidFill>
                  <a:prstClr val="black"/>
                </a:solidFill>
              </a:rPr>
              <a:t>evt</a:t>
            </a:r>
            <a:r>
              <a:rPr lang="en-US" dirty="0">
                <a:solidFill>
                  <a:prstClr val="black"/>
                </a:solidFill>
              </a:rPr>
              <a:t>. Btw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Zorg in de </a:t>
            </a:r>
            <a:r>
              <a:rPr lang="en-US" dirty="0" err="1">
                <a:solidFill>
                  <a:prstClr val="black"/>
                </a:solidFill>
              </a:rPr>
              <a:t>wijk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één</a:t>
            </a:r>
            <a:r>
              <a:rPr lang="en-US" dirty="0">
                <a:solidFill>
                  <a:prstClr val="black"/>
                </a:solidFill>
              </a:rPr>
              <a:t> vast </a:t>
            </a:r>
            <a:r>
              <a:rPr lang="en-US" dirty="0" err="1">
                <a:solidFill>
                  <a:prstClr val="black"/>
                </a:solidFill>
              </a:rPr>
              <a:t>inhoudingspercentage</a:t>
            </a:r>
            <a:r>
              <a:rPr lang="en-US" dirty="0">
                <a:solidFill>
                  <a:prstClr val="black"/>
                </a:solidFill>
              </a:rPr>
              <a:t> van 10% incl. </a:t>
            </a:r>
            <a:r>
              <a:rPr lang="en-US" dirty="0" err="1">
                <a:solidFill>
                  <a:prstClr val="black"/>
                </a:solidFill>
              </a:rPr>
              <a:t>evt</a:t>
            </a:r>
            <a:r>
              <a:rPr lang="en-US" dirty="0">
                <a:solidFill>
                  <a:prstClr val="black"/>
                </a:solidFill>
              </a:rPr>
              <a:t>. Btw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EFD1206C-29AE-43DA-84EB-0D2AD474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089" y="1007475"/>
            <a:ext cx="6400800" cy="1080120"/>
          </a:xfrm>
        </p:spPr>
        <p:txBody>
          <a:bodyPr/>
          <a:lstStyle/>
          <a:p>
            <a:r>
              <a:rPr lang="nl-NL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Vaststellen Contributie 2021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D08747-DA25-44F0-B92B-76E93FCF3D6F}"/>
              </a:ext>
            </a:extLst>
          </p:cNvPr>
          <p:cNvSpPr txBox="1"/>
          <p:nvPr/>
        </p:nvSpPr>
        <p:spPr>
          <a:xfrm>
            <a:off x="1475656" y="2348880"/>
            <a:ext cx="6625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</a:rPr>
              <a:t>Contributie</a:t>
            </a:r>
            <a:r>
              <a:rPr lang="en-US" dirty="0">
                <a:solidFill>
                  <a:prstClr val="black"/>
                </a:solidFill>
              </a:rPr>
              <a:t> 2021 </a:t>
            </a:r>
            <a:r>
              <a:rPr lang="en-US" dirty="0" err="1">
                <a:solidFill>
                  <a:prstClr val="black"/>
                </a:solidFill>
              </a:rPr>
              <a:t>gelijkhouden</a:t>
            </a:r>
            <a:r>
              <a:rPr lang="en-US" dirty="0">
                <a:solidFill>
                  <a:prstClr val="black"/>
                </a:solidFill>
              </a:rPr>
              <a:t> op EUR 30 per </a:t>
            </a:r>
            <a:r>
              <a:rPr lang="en-US" dirty="0" err="1">
                <a:solidFill>
                  <a:prstClr val="black"/>
                </a:solidFill>
              </a:rPr>
              <a:t>maand</a:t>
            </a:r>
            <a:r>
              <a:rPr lang="en-US" dirty="0">
                <a:solidFill>
                  <a:prstClr val="black"/>
                </a:solidFill>
              </a:rPr>
              <a:t> (EUR 15 per </a:t>
            </a:r>
            <a:r>
              <a:rPr lang="en-US" dirty="0" err="1">
                <a:solidFill>
                  <a:prstClr val="black"/>
                </a:solidFill>
              </a:rPr>
              <a:t>maand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voor</a:t>
            </a:r>
            <a:r>
              <a:rPr lang="en-US" dirty="0">
                <a:solidFill>
                  <a:prstClr val="black"/>
                </a:solidFill>
              </a:rPr>
              <a:t> DTL)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</a:rPr>
              <a:t>Contributie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verhogen</a:t>
            </a:r>
            <a:r>
              <a:rPr lang="en-US" dirty="0">
                <a:solidFill>
                  <a:prstClr val="black"/>
                </a:solidFill>
              </a:rPr>
              <a:t> met EUR 2,50 per </a:t>
            </a:r>
            <a:r>
              <a:rPr lang="en-US" dirty="0" err="1">
                <a:solidFill>
                  <a:prstClr val="black"/>
                </a:solidFill>
              </a:rPr>
              <a:t>maand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vanaf</a:t>
            </a:r>
            <a:r>
              <a:rPr lang="en-US" dirty="0">
                <a:solidFill>
                  <a:prstClr val="black"/>
                </a:solidFill>
              </a:rPr>
              <a:t> het </a:t>
            </a:r>
            <a:r>
              <a:rPr lang="en-US" dirty="0" err="1">
                <a:solidFill>
                  <a:prstClr val="black"/>
                </a:solidFill>
              </a:rPr>
              <a:t>kwartaal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besloten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wordt</a:t>
            </a:r>
            <a:r>
              <a:rPr lang="en-US" dirty="0">
                <a:solidFill>
                  <a:prstClr val="black"/>
                </a:solidFill>
              </a:rPr>
              <a:t> tot </a:t>
            </a:r>
            <a:r>
              <a:rPr lang="en-US" dirty="0" err="1">
                <a:solidFill>
                  <a:prstClr val="black"/>
                </a:solidFill>
              </a:rPr>
              <a:t>investering</a:t>
            </a:r>
            <a:r>
              <a:rPr lang="en-US" dirty="0">
                <a:solidFill>
                  <a:prstClr val="black"/>
                </a:solidFill>
              </a:rPr>
              <a:t> in </a:t>
            </a:r>
            <a:r>
              <a:rPr lang="en-US" dirty="0" err="1">
                <a:solidFill>
                  <a:prstClr val="black"/>
                </a:solidFill>
              </a:rPr>
              <a:t>nieuwe</a:t>
            </a:r>
            <a:r>
              <a:rPr lang="en-US" dirty="0">
                <a:solidFill>
                  <a:prstClr val="black"/>
                </a:solidFill>
              </a:rPr>
              <a:t> website (</a:t>
            </a:r>
            <a:r>
              <a:rPr lang="en-US" dirty="0" err="1">
                <a:solidFill>
                  <a:prstClr val="black"/>
                </a:solidFill>
              </a:rPr>
              <a:t>afhankelijk</a:t>
            </a:r>
            <a:r>
              <a:rPr lang="en-US" dirty="0">
                <a:solidFill>
                  <a:prstClr val="black"/>
                </a:solidFill>
              </a:rPr>
              <a:t> van </a:t>
            </a:r>
            <a:r>
              <a:rPr lang="en-US" dirty="0" err="1">
                <a:solidFill>
                  <a:prstClr val="black"/>
                </a:solidFill>
              </a:rPr>
              <a:t>voorgaande</a:t>
            </a:r>
            <a:r>
              <a:rPr lang="en-US" dirty="0">
                <a:solidFill>
                  <a:prstClr val="black"/>
                </a:solidFill>
              </a:rPr>
              <a:t> stemming)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EFD1206C-29AE-43DA-84EB-0D2AD474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089" y="1007475"/>
            <a:ext cx="6400800" cy="1080120"/>
          </a:xfrm>
        </p:spPr>
        <p:txBody>
          <a:bodyPr/>
          <a:lstStyle/>
          <a:p>
            <a:r>
              <a:rPr lang="nl-NL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Dinz kosten 2021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D08747-DA25-44F0-B92B-76E93FCF3D6F}"/>
              </a:ext>
            </a:extLst>
          </p:cNvPr>
          <p:cNvSpPr txBox="1"/>
          <p:nvPr/>
        </p:nvSpPr>
        <p:spPr>
          <a:xfrm>
            <a:off x="1475656" y="2348880"/>
            <a:ext cx="662535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Aansluitkosten</a:t>
            </a:r>
            <a:r>
              <a:rPr lang="en-US" sz="1400" dirty="0"/>
              <a:t> EUR 50,-- (</a:t>
            </a:r>
            <a:r>
              <a:rPr lang="en-US" sz="1400" dirty="0" err="1"/>
              <a:t>Eenmalig</a:t>
            </a:r>
            <a:r>
              <a:rPr lang="en-US" sz="1400" dirty="0"/>
              <a:t>, 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dirty="0" err="1"/>
              <a:t>nieuwe</a:t>
            </a:r>
            <a:r>
              <a:rPr lang="en-US" sz="1400" dirty="0"/>
              <a:t> </a:t>
            </a:r>
            <a:r>
              <a:rPr lang="en-US" sz="1400" dirty="0" err="1"/>
              <a:t>leden</a:t>
            </a:r>
            <a:r>
              <a:rPr lang="en-US" sz="1400" dirty="0"/>
              <a:t> die </a:t>
            </a:r>
            <a:r>
              <a:rPr lang="en-US" sz="1400" dirty="0" err="1"/>
              <a:t>nog</a:t>
            </a:r>
            <a:r>
              <a:rPr lang="en-US" sz="1400" dirty="0"/>
              <a:t> </a:t>
            </a:r>
            <a:r>
              <a:rPr lang="en-US" sz="1400" dirty="0" err="1"/>
              <a:t>geen</a:t>
            </a:r>
            <a:r>
              <a:rPr lang="en-US" sz="1400" dirty="0"/>
              <a:t> Dinz </a:t>
            </a:r>
            <a:r>
              <a:rPr lang="en-US" sz="1400" dirty="0" err="1"/>
              <a:t>gebruiken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Maand</a:t>
            </a:r>
            <a:r>
              <a:rPr lang="en-US" sz="1400" dirty="0"/>
              <a:t> abonnement Dinz EUR 25,-- (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dirty="0" err="1"/>
              <a:t>wanneer</a:t>
            </a:r>
            <a:r>
              <a:rPr lang="en-US" sz="1400" dirty="0"/>
              <a:t> je </a:t>
            </a:r>
            <a:r>
              <a:rPr lang="en-US" sz="1400" dirty="0" err="1"/>
              <a:t>naast</a:t>
            </a:r>
            <a:r>
              <a:rPr lang="en-US" sz="1400" dirty="0"/>
              <a:t> DZP </a:t>
            </a:r>
            <a:r>
              <a:rPr lang="en-US" sz="1400" dirty="0" err="1"/>
              <a:t>cliënten</a:t>
            </a:r>
            <a:r>
              <a:rPr lang="en-US" sz="1400" dirty="0"/>
              <a:t> </a:t>
            </a:r>
            <a:r>
              <a:rPr lang="en-US" sz="1400" dirty="0" err="1"/>
              <a:t>ook</a:t>
            </a:r>
            <a:r>
              <a:rPr lang="en-US" sz="1400" dirty="0"/>
              <a:t> eigen </a:t>
            </a:r>
            <a:r>
              <a:rPr lang="en-US" sz="1400" dirty="0" err="1"/>
              <a:t>cliënten</a:t>
            </a:r>
            <a:r>
              <a:rPr lang="en-US" sz="1400" dirty="0"/>
              <a:t> </a:t>
            </a:r>
            <a:r>
              <a:rPr lang="en-US" sz="1400" dirty="0" err="1"/>
              <a:t>wil</a:t>
            </a:r>
            <a:r>
              <a:rPr lang="en-US" sz="1400" dirty="0"/>
              <a:t> </a:t>
            </a:r>
            <a:r>
              <a:rPr lang="en-US" sz="1400" dirty="0" err="1"/>
              <a:t>declareren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Kosten</a:t>
            </a:r>
            <a:r>
              <a:rPr lang="en-US" sz="1400" dirty="0"/>
              <a:t> Dinz, </a:t>
            </a:r>
            <a:r>
              <a:rPr lang="en-US" sz="1400" dirty="0" err="1"/>
              <a:t>financiële</a:t>
            </a:r>
            <a:r>
              <a:rPr lang="en-US" sz="1400" dirty="0"/>
              <a:t> </a:t>
            </a:r>
            <a:r>
              <a:rPr lang="en-US" sz="1400" dirty="0" err="1"/>
              <a:t>afhandeling</a:t>
            </a:r>
            <a:r>
              <a:rPr lang="en-US" sz="1400" dirty="0"/>
              <a:t> </a:t>
            </a:r>
            <a:r>
              <a:rPr lang="en-US" sz="1400" dirty="0" err="1"/>
              <a:t>gecontracteerde</a:t>
            </a:r>
            <a:r>
              <a:rPr lang="en-US" sz="1400" dirty="0"/>
              <a:t> </a:t>
            </a:r>
            <a:r>
              <a:rPr lang="en-US" sz="1400" dirty="0" err="1"/>
              <a:t>zorg</a:t>
            </a:r>
            <a:r>
              <a:rPr lang="en-US" sz="1400" dirty="0"/>
              <a:t> via DZP.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 </a:t>
            </a:r>
            <a:r>
              <a:rPr lang="en-US" sz="1400" dirty="0" err="1"/>
              <a:t>aan</a:t>
            </a:r>
            <a:r>
              <a:rPr lang="en-US" sz="1400" dirty="0"/>
              <a:t> te </a:t>
            </a:r>
            <a:r>
              <a:rPr lang="en-US" sz="1400" dirty="0" err="1"/>
              <a:t>maken</a:t>
            </a:r>
            <a:r>
              <a:rPr lang="en-US" sz="1400" dirty="0"/>
              <a:t> </a:t>
            </a:r>
            <a:r>
              <a:rPr lang="en-US" sz="1400" dirty="0" err="1"/>
              <a:t>factuur</a:t>
            </a:r>
            <a:r>
              <a:rPr lang="en-US" sz="1400" dirty="0"/>
              <a:t> </a:t>
            </a:r>
            <a:r>
              <a:rPr lang="en-US" sz="1400" dirty="0" err="1"/>
              <a:t>kosten</a:t>
            </a:r>
            <a:r>
              <a:rPr lang="en-US" sz="1400" dirty="0"/>
              <a:t> 	EUR 5,--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 te </a:t>
            </a:r>
            <a:r>
              <a:rPr lang="en-US" sz="1400" dirty="0" err="1"/>
              <a:t>declareren</a:t>
            </a:r>
            <a:r>
              <a:rPr lang="en-US" sz="1400" dirty="0"/>
              <a:t> client 		EUR 2,25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Nagekomen</a:t>
            </a:r>
            <a:r>
              <a:rPr lang="en-US" sz="1400" dirty="0"/>
              <a:t> </a:t>
            </a:r>
            <a:r>
              <a:rPr lang="en-US" sz="1400" dirty="0" err="1"/>
              <a:t>declaraties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 </a:t>
            </a:r>
            <a:r>
              <a:rPr lang="en-US" sz="1400" dirty="0" err="1"/>
              <a:t>aan</a:t>
            </a:r>
            <a:r>
              <a:rPr lang="en-US" sz="1400" dirty="0"/>
              <a:t> te </a:t>
            </a:r>
            <a:r>
              <a:rPr lang="en-US" sz="1400" dirty="0" err="1"/>
              <a:t>maken</a:t>
            </a:r>
            <a:r>
              <a:rPr lang="en-US" sz="1400" dirty="0"/>
              <a:t> </a:t>
            </a:r>
            <a:r>
              <a:rPr lang="en-US" sz="1400" dirty="0" err="1"/>
              <a:t>factuur</a:t>
            </a:r>
            <a:r>
              <a:rPr lang="en-US" sz="1400" dirty="0"/>
              <a:t> </a:t>
            </a:r>
            <a:r>
              <a:rPr lang="en-US" sz="1400" dirty="0" err="1"/>
              <a:t>kosten</a:t>
            </a:r>
            <a:r>
              <a:rPr lang="en-US" sz="1400" dirty="0"/>
              <a:t>	EUR 25,--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 te </a:t>
            </a:r>
            <a:r>
              <a:rPr lang="en-US" sz="1400" dirty="0" err="1"/>
              <a:t>declareren</a:t>
            </a:r>
            <a:r>
              <a:rPr lang="en-US" sz="1400" dirty="0"/>
              <a:t> client 		EUR   2,25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N.B. </a:t>
            </a:r>
            <a:r>
              <a:rPr lang="en-US" sz="1400" dirty="0" err="1"/>
              <a:t>indicatiestelling</a:t>
            </a:r>
            <a:r>
              <a:rPr lang="en-US" sz="1400" dirty="0"/>
              <a:t> is </a:t>
            </a:r>
            <a:r>
              <a:rPr lang="en-US" sz="1400" dirty="0" err="1"/>
              <a:t>uitgezonderd</a:t>
            </a:r>
            <a:r>
              <a:rPr lang="en-US" sz="1400" dirty="0"/>
              <a:t> van </a:t>
            </a:r>
            <a:r>
              <a:rPr lang="en-US" sz="1400" dirty="0" err="1"/>
              <a:t>bovenstaand</a:t>
            </a:r>
            <a:r>
              <a:rPr lang="en-US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E356EF-98B2-4533-8E3B-EE6F0D3F2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698" y="261286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EFD1206C-29AE-43DA-84EB-0D2AD474D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1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7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6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nz B.V. | Linked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00" y="3140968"/>
            <a:ext cx="6567515" cy="21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6C51CA7-A73A-4964-9A78-0AC0793F67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02" t="27095" r="10835" b="33874"/>
          <a:stretch/>
        </p:blipFill>
        <p:spPr>
          <a:xfrm>
            <a:off x="6228184" y="4564931"/>
            <a:ext cx="1405289" cy="70264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619672" y="2492896"/>
            <a:ext cx="563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Presentatie door André Noorlander en Martin </a:t>
            </a:r>
            <a:r>
              <a:rPr lang="nl-NL" dirty="0" err="1"/>
              <a:t>Bomhof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2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5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503210" y="1159669"/>
            <a:ext cx="2664026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331640" y="476672"/>
            <a:ext cx="7194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000" dirty="0"/>
          </a:p>
          <a:p>
            <a:r>
              <a:rPr lang="nl-NL" sz="1000" dirty="0"/>
              <a:t>	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7225AA64-4B86-4155-8203-4AC430DE8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736033"/>
              </p:ext>
            </p:extLst>
          </p:nvPr>
        </p:nvGraphicFramePr>
        <p:xfrm>
          <a:off x="1448721" y="1182602"/>
          <a:ext cx="7194441" cy="5180752"/>
        </p:xfrm>
        <a:graphic>
          <a:graphicData uri="http://schemas.openxmlformats.org/drawingml/2006/table">
            <a:tbl>
              <a:tblPr/>
              <a:tblGrid>
                <a:gridCol w="403880">
                  <a:extLst>
                    <a:ext uri="{9D8B030D-6E8A-4147-A177-3AD203B41FA5}">
                      <a16:colId xmlns:a16="http://schemas.microsoft.com/office/drawing/2014/main" val="2039418370"/>
                    </a:ext>
                  </a:extLst>
                </a:gridCol>
                <a:gridCol w="703175">
                  <a:extLst>
                    <a:ext uri="{9D8B030D-6E8A-4147-A177-3AD203B41FA5}">
                      <a16:colId xmlns:a16="http://schemas.microsoft.com/office/drawing/2014/main" val="301755296"/>
                    </a:ext>
                  </a:extLst>
                </a:gridCol>
                <a:gridCol w="6087386">
                  <a:extLst>
                    <a:ext uri="{9D8B030D-6E8A-4147-A177-3AD203B41FA5}">
                      <a16:colId xmlns:a16="http://schemas.microsoft.com/office/drawing/2014/main" val="1317593467"/>
                    </a:ext>
                  </a:extLst>
                </a:gridCol>
              </a:tblGrid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 door de voorzitter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71896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Goedkeuring van de notulen van de ALV dd. 25 juni 2019.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24142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Vaststellen van het vernieuwde Huishoudelijk Reglement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394846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Visie op de ontwikkelingen in onze sector: op weg naar regionale zorgteams</a:t>
                      </a:r>
                      <a:endParaRPr lang="nl-N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185110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DINZ geeft een presentatie van het “nieuwe Dinz” </a:t>
                      </a:r>
                      <a:endParaRPr lang="nl-N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51115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 van zaken m.b.t. gecontracteerde zorg in 2021</a:t>
                      </a:r>
                      <a:endParaRPr lang="nl-N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147413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Ontwikkeling van een nieuwe website DeZorgprofessional.nl</a:t>
                      </a:r>
                      <a:endParaRPr lang="nl-N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987482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Contributie 2021</a:t>
                      </a:r>
                      <a:endParaRPr lang="nl-N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83352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</a:t>
                      </a:r>
                      <a:endParaRPr lang="nl-N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Vaststellen tarieven gecontracteerde zorg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67285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 verder ter tafel komt: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99986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Onderzoek naar instellen van een Cliëntenraad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57379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De Coronabonus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06025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b"/>
                      <a:r>
                        <a:rPr lang="nl-N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Opleidingskalender en bijscholingen: de ontwikkelingen.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55679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Rondvraag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172040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16:20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Volgende ALV is gepland op donderdag 8 april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92112"/>
                  </a:ext>
                </a:extLst>
              </a:tr>
              <a:tr h="32379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16:30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Sluiting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305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7114" r="682" b="11696"/>
          <a:stretch/>
        </p:blipFill>
        <p:spPr bwMode="auto">
          <a:xfrm>
            <a:off x="323528" y="252194"/>
            <a:ext cx="8493182" cy="61291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395536" y="3429000"/>
            <a:ext cx="8208912" cy="2952328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en </a:t>
            </a:r>
            <a:r>
              <a:rPr lang="en-US" b="1" dirty="0" err="1"/>
              <a:t>blijf</a:t>
            </a:r>
            <a:r>
              <a:rPr lang="en-US" b="1" dirty="0"/>
              <a:t> </a:t>
            </a:r>
            <a:r>
              <a:rPr lang="en-US" b="1" dirty="0" err="1"/>
              <a:t>gezond</a:t>
            </a:r>
            <a:r>
              <a:rPr lang="en-US" b="1" dirty="0"/>
              <a:t>!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 rot="20960298">
            <a:off x="820257" y="3100298"/>
            <a:ext cx="6689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b="1" dirty="0">
                <a:solidFill>
                  <a:srgbClr val="FC740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Hartelijk dank</a:t>
            </a:r>
          </a:p>
        </p:txBody>
      </p:sp>
    </p:spTree>
    <p:extLst>
      <p:ext uri="{BB962C8B-B14F-4D97-AF65-F5344CB8AC3E}">
        <p14:creationId xmlns:p14="http://schemas.microsoft.com/office/powerpoint/2010/main" val="400803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791240" y="1447701"/>
            <a:ext cx="3240090" cy="722511"/>
          </a:xfrm>
          <a:solidFill>
            <a:srgbClr val="FA9706"/>
          </a:solidFill>
        </p:spPr>
        <p:txBody>
          <a:bodyPr/>
          <a:lstStyle/>
          <a:p>
            <a:pPr algn="l"/>
            <a:r>
              <a:rPr lang="nl-NL" dirty="0"/>
              <a:t>Presentatie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7" descr="Logo zonder tek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669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049" name="Afbeelding 1" descr="Afbeelding met zitten, teken&#10;&#10;Automatisch gegenereerde beschrij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150018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39752" y="1628800"/>
            <a:ext cx="38164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Samenwerken in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Team-verband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Afbeelding 8" descr="Blog: Samenwerking tussen zorgverleners voordelig én noodzakelijk Medisch  Ondernemen- | MedischOndernem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96855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1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7E69D-F45B-EA44-BD0B-C784C01E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6DC625-4F32-3043-AF17-EE66B0078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4DE747-6E91-5F4B-955F-CDC2B215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0" y="0"/>
            <a:ext cx="895350" cy="1104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3D9576-3276-E347-A606-F2169C5C2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50" y="152400"/>
            <a:ext cx="895350" cy="11049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BBEEF13-7F1C-EA45-AD60-5E838905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1287" y="197648"/>
            <a:ext cx="7721429" cy="5612602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63F57025-9804-014B-9DAC-FA0E07EEBCC2}"/>
              </a:ext>
            </a:extLst>
          </p:cNvPr>
          <p:cNvSpPr txBox="1"/>
          <p:nvPr/>
        </p:nvSpPr>
        <p:spPr>
          <a:xfrm>
            <a:off x="1" y="6858000"/>
            <a:ext cx="7721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900" dirty="0">
                <a:solidFill>
                  <a:prstClr val="black"/>
                </a:solidFill>
                <a:latin typeface="Calibri" panose="020F0502020204030204"/>
                <a:cs typeface="+mn-cs"/>
                <a:hlinkClick r:id="rId4" tooltip="http://evelinag.com/blog/2016/01-25-social-network-force-awakens/"/>
              </a:rPr>
              <a:t>Deze foto</a:t>
            </a:r>
            <a:r>
              <a:rPr lang="nl-NL" sz="9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van Onbekende auteur is </a:t>
            </a:r>
            <a:r>
              <a:rPr lang="nl-NL" sz="9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gelicentieerd</a:t>
            </a:r>
            <a:r>
              <a:rPr lang="nl-NL" sz="9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onder </a:t>
            </a:r>
            <a:r>
              <a:rPr lang="nl-NL" sz="900" dirty="0">
                <a:solidFill>
                  <a:prstClr val="black"/>
                </a:solidFill>
                <a:latin typeface="Calibri" panose="020F0502020204030204"/>
                <a:cs typeface="+mn-cs"/>
                <a:hlinkClick r:id="rId5" tooltip="https://creativecommons.org/licenses/by-sa/3.0/"/>
              </a:rPr>
              <a:t>CC BY-SA</a:t>
            </a:r>
            <a:endParaRPr lang="nl-NL" sz="9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9339FFA-00F9-7645-9042-FCEF4326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17464"/>
            <a:ext cx="895350" cy="11049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F412375-5D45-2143-A243-9082843AA632}"/>
              </a:ext>
            </a:extLst>
          </p:cNvPr>
          <p:cNvSpPr txBox="1"/>
          <p:nvPr/>
        </p:nvSpPr>
        <p:spPr>
          <a:xfrm>
            <a:off x="772170" y="1144588"/>
            <a:ext cx="57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solidFill>
                  <a:srgbClr val="7030A0"/>
                </a:solidFill>
                <a:latin typeface="Calibri" panose="020F0502020204030204"/>
                <a:cs typeface="+mn-cs"/>
              </a:rPr>
              <a:t>Hoe zichtbaar ben jij?</a:t>
            </a:r>
          </a:p>
        </p:txBody>
      </p:sp>
    </p:spTree>
    <p:extLst>
      <p:ext uri="{BB962C8B-B14F-4D97-AF65-F5344CB8AC3E}">
        <p14:creationId xmlns:p14="http://schemas.microsoft.com/office/powerpoint/2010/main" val="341611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72F55-F25F-7642-92F8-8F74D141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Oude/ huidige situatie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AA3B9B-28E8-7449-8E32-90F12471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Diagnose receptmodel</a:t>
            </a:r>
            <a:r>
              <a:rPr lang="nl-NL" dirty="0">
                <a:solidFill>
                  <a:srgbClr val="7030A0"/>
                </a:solidFill>
              </a:rPr>
              <a:t>, afhankelijke cliënt, over verantwoordelijke zorgverlener</a:t>
            </a:r>
          </a:p>
          <a:p>
            <a:r>
              <a:rPr lang="nl-NL" dirty="0">
                <a:solidFill>
                  <a:srgbClr val="7030A0"/>
                </a:solidFill>
              </a:rPr>
              <a:t>Toenemende </a:t>
            </a:r>
            <a:r>
              <a:rPr lang="nl-NL" b="1" dirty="0">
                <a:solidFill>
                  <a:srgbClr val="7030A0"/>
                </a:solidFill>
              </a:rPr>
              <a:t>tekorten </a:t>
            </a:r>
            <a:r>
              <a:rPr lang="nl-NL" dirty="0">
                <a:solidFill>
                  <a:srgbClr val="7030A0"/>
                </a:solidFill>
              </a:rPr>
              <a:t>zorgpersoneel</a:t>
            </a:r>
          </a:p>
          <a:p>
            <a:r>
              <a:rPr lang="nl-NL" b="1" dirty="0">
                <a:solidFill>
                  <a:srgbClr val="7030A0"/>
                </a:solidFill>
              </a:rPr>
              <a:t>Uurtje – factuurtje</a:t>
            </a:r>
            <a:r>
              <a:rPr lang="nl-NL" dirty="0">
                <a:solidFill>
                  <a:srgbClr val="7030A0"/>
                </a:solidFill>
              </a:rPr>
              <a:t>, hoe meer zorg hoe beter voor de zorgleverancier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C72B5B-F95E-6E40-9109-A8295B586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17464"/>
            <a:ext cx="895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2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B092D-7B6D-0B4C-96B6-D5C53EB6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Positieve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3F54C-7CE6-764F-89B3-C7205C46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7300"/>
            <a:ext cx="7886700" cy="49196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Hoe reageert iemand op veranderende omstandigheden, wat heeft deze nodig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6 pijlers</a:t>
            </a:r>
          </a:p>
          <a:p>
            <a:r>
              <a:rPr lang="nl-NL" dirty="0">
                <a:solidFill>
                  <a:srgbClr val="7030A0"/>
                </a:solidFill>
              </a:rPr>
              <a:t>Lichaamsfuncties, Ik voel me gezond en fit</a:t>
            </a:r>
          </a:p>
          <a:p>
            <a:r>
              <a:rPr lang="nl-NL" dirty="0">
                <a:solidFill>
                  <a:srgbClr val="7030A0"/>
                </a:solidFill>
              </a:rPr>
              <a:t>Mentaal, ik voel me vrolijk</a:t>
            </a:r>
          </a:p>
          <a:p>
            <a:r>
              <a:rPr lang="nl-NL" dirty="0">
                <a:solidFill>
                  <a:srgbClr val="7030A0"/>
                </a:solidFill>
              </a:rPr>
              <a:t>Zingeving, vertrouwen in mijn toekomst</a:t>
            </a:r>
          </a:p>
          <a:p>
            <a:r>
              <a:rPr lang="nl-NL" dirty="0">
                <a:solidFill>
                  <a:srgbClr val="7030A0"/>
                </a:solidFill>
              </a:rPr>
              <a:t>Kwaliteit, Ik geniet van mijn leven</a:t>
            </a:r>
          </a:p>
          <a:p>
            <a:r>
              <a:rPr lang="nl-NL" dirty="0">
                <a:solidFill>
                  <a:srgbClr val="7030A0"/>
                </a:solidFill>
              </a:rPr>
              <a:t>Meedoen, contact anderen</a:t>
            </a:r>
          </a:p>
          <a:p>
            <a:r>
              <a:rPr lang="nl-NL" dirty="0">
                <a:solidFill>
                  <a:srgbClr val="7030A0"/>
                </a:solidFill>
              </a:rPr>
              <a:t>Dagelijks leven, voor mezelf zorgen</a:t>
            </a:r>
          </a:p>
          <a:p>
            <a:endParaRPr lang="nl-NL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Je werkt samen met cliënt en je team naar UITKOMSTEN ! ( inkoop Zorgverzekeraar)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Door middel van</a:t>
            </a:r>
          </a:p>
          <a:p>
            <a:r>
              <a:rPr lang="nl-NL" dirty="0">
                <a:solidFill>
                  <a:srgbClr val="7030A0"/>
                </a:solidFill>
              </a:rPr>
              <a:t>Versterken eigen kracht</a:t>
            </a:r>
          </a:p>
          <a:p>
            <a:r>
              <a:rPr lang="nl-NL" dirty="0">
                <a:solidFill>
                  <a:srgbClr val="7030A0"/>
                </a:solidFill>
              </a:rPr>
              <a:t>Versterken cliëntsysteem</a:t>
            </a:r>
          </a:p>
          <a:p>
            <a:r>
              <a:rPr lang="nl-NL" dirty="0">
                <a:solidFill>
                  <a:srgbClr val="7030A0"/>
                </a:solidFill>
              </a:rPr>
              <a:t>E-health</a:t>
            </a:r>
          </a:p>
          <a:p>
            <a:r>
              <a:rPr lang="nl-NL" dirty="0">
                <a:solidFill>
                  <a:srgbClr val="7030A0"/>
                </a:solidFill>
              </a:rPr>
              <a:t>Actief betrekken sociaal domein</a:t>
            </a:r>
          </a:p>
          <a:p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0306DD-77B2-224D-B866-8065B1D0C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50" y="152400"/>
            <a:ext cx="895350" cy="11049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1722B93-6928-7D40-90A8-0D0D77122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17464"/>
            <a:ext cx="895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80632-6CAE-CE47-9186-D39A102B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DJZODJP</a:t>
            </a:r>
            <a:br>
              <a:rPr lang="nl-NL" dirty="0">
                <a:solidFill>
                  <a:srgbClr val="7030A0"/>
                </a:solidFill>
              </a:rPr>
            </a:br>
            <a:r>
              <a:rPr lang="nl-NL" sz="2400" dirty="0">
                <a:solidFill>
                  <a:srgbClr val="7030A0"/>
                </a:solidFill>
              </a:rPr>
              <a:t>Is regionaal georganiseerd,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69878-031B-0B4F-A206-08BF1A75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Zorg rondom en met cliënt</a:t>
            </a:r>
          </a:p>
          <a:p>
            <a:r>
              <a:rPr lang="nl-NL" dirty="0">
                <a:solidFill>
                  <a:srgbClr val="7030A0"/>
                </a:solidFill>
              </a:rPr>
              <a:t>NIET vanuit aanbod maar in wijknetwerk en consultatieve samenwerking. ( ergo, fysio, </a:t>
            </a:r>
            <a:r>
              <a:rPr lang="nl-NL" dirty="0" err="1">
                <a:solidFill>
                  <a:srgbClr val="7030A0"/>
                </a:solidFill>
              </a:rPr>
              <a:t>dietiste</a:t>
            </a:r>
            <a:r>
              <a:rPr lang="nl-NL" dirty="0">
                <a:solidFill>
                  <a:srgbClr val="7030A0"/>
                </a:solidFill>
              </a:rPr>
              <a:t>)</a:t>
            </a:r>
          </a:p>
          <a:p>
            <a:endParaRPr lang="nl-NL" dirty="0">
              <a:solidFill>
                <a:srgbClr val="7030A0"/>
              </a:solidFill>
            </a:endParaRPr>
          </a:p>
          <a:p>
            <a:r>
              <a:rPr lang="nl-NL" dirty="0">
                <a:solidFill>
                  <a:srgbClr val="7030A0"/>
                </a:solidFill>
              </a:rPr>
              <a:t>Gericht op VOORKOMEN, van ( duurdere) zorg</a:t>
            </a:r>
          </a:p>
          <a:p>
            <a:r>
              <a:rPr lang="nl-NL" dirty="0">
                <a:solidFill>
                  <a:srgbClr val="7030A0"/>
                </a:solidFill>
              </a:rPr>
              <a:t>VERPLAATSEN en rondom mensen organiseren, ook complexe zorg</a:t>
            </a:r>
          </a:p>
          <a:p>
            <a:r>
              <a:rPr lang="nl-NL" dirty="0">
                <a:solidFill>
                  <a:srgbClr val="7030A0"/>
                </a:solidFill>
              </a:rPr>
              <a:t>VERVANGEN door slimme zorg en E- health</a:t>
            </a:r>
          </a:p>
          <a:p>
            <a:endParaRPr lang="nl-NL" i="1" dirty="0">
              <a:solidFill>
                <a:srgbClr val="7030A0"/>
              </a:solidFill>
            </a:endParaRPr>
          </a:p>
          <a:p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80BEB5-9ADF-394E-A3F9-DC1819F34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17464"/>
            <a:ext cx="895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82855-7B71-814D-86B6-37530DF4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Wat betekent dit voor jou</a:t>
            </a:r>
            <a:br>
              <a:rPr lang="nl-NL" dirty="0">
                <a:solidFill>
                  <a:srgbClr val="7030A0"/>
                </a:solidFill>
              </a:rPr>
            </a:b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15107B-2A55-5545-A680-F0B40570B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</a:endParaRPr>
          </a:p>
          <a:p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DEC0BB-7BB1-7546-8EC3-230DEB37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17464"/>
            <a:ext cx="895350" cy="11049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4FEE9CD-9D83-5F44-A967-EA1885D7CBB0}"/>
              </a:ext>
            </a:extLst>
          </p:cNvPr>
          <p:cNvSpPr txBox="1"/>
          <p:nvPr/>
        </p:nvSpPr>
        <p:spPr>
          <a:xfrm>
            <a:off x="556055" y="1709225"/>
            <a:ext cx="602391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Ben jij in staat om deze zorg, op uitkomsten en resultaten in jouw regio te bieden?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Maak je al gebruik van e- health?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Werk je samen in de wijk ( ergo, fysio etc.)? Hoe is jouw positie daar?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Ben je een oplossing voor (te  verwachten) problemen ( complexe zorg)?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Word je daarin gezien?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Welke samenwerking heb jij met collega’s ? Is er elkaar aanvullende deskundigheidsmix?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Zijn jullie aangesloten in een zorgnetwerk?  dementie/ palliatieve zorg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Heb je scholing nodig?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14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999D4857A864F9666DF536B673FFE" ma:contentTypeVersion="12" ma:contentTypeDescription="Een nieuw document maken." ma:contentTypeScope="" ma:versionID="a5d2d3b87d67f9f5bb5e66a63fd71935">
  <xsd:schema xmlns:xsd="http://www.w3.org/2001/XMLSchema" xmlns:xs="http://www.w3.org/2001/XMLSchema" xmlns:p="http://schemas.microsoft.com/office/2006/metadata/properties" xmlns:ns2="64d52df8-6fe6-4171-894c-70d3cd51322e" xmlns:ns3="eb699fe5-0edd-4064-a29d-0092ef63c3db" targetNamespace="http://schemas.microsoft.com/office/2006/metadata/properties" ma:root="true" ma:fieldsID="9b7fd783d5a5abcb45addbf51b854ef9" ns2:_="" ns3:_="">
    <xsd:import namespace="64d52df8-6fe6-4171-894c-70d3cd51322e"/>
    <xsd:import namespace="eb699fe5-0edd-4064-a29d-0092ef63c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52df8-6fe6-4171-894c-70d3cd513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99fe5-0edd-4064-a29d-0092ef63c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2E19E-81CD-41AE-B6AA-93BEC2E8EF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4ECC413-36BA-4C2B-841A-C93C310E2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E23702-2F0D-44F0-BB3B-BEB72A8FE2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922</Words>
  <Application>Microsoft Office PowerPoint</Application>
  <PresentationFormat>Diavoorstelling (4:3)</PresentationFormat>
  <Paragraphs>205</Paragraphs>
  <Slides>30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MV Boli</vt:lpstr>
      <vt:lpstr>Office-thema</vt:lpstr>
      <vt:lpstr>Kantoorthema</vt:lpstr>
      <vt:lpstr>WELKOM</vt:lpstr>
      <vt:lpstr>  op de Ledenvergadering</vt:lpstr>
      <vt:lpstr>Agenda</vt:lpstr>
      <vt:lpstr>Presentatie</vt:lpstr>
      <vt:lpstr>PowerPoint-presentatie</vt:lpstr>
      <vt:lpstr>Oude/ huidige situatie</vt:lpstr>
      <vt:lpstr>Positieve Gezondheid</vt:lpstr>
      <vt:lpstr>DJZODJP Is regionaal georganiseerd, </vt:lpstr>
      <vt:lpstr>Wat betekent dit voor jou </vt:lpstr>
      <vt:lpstr>Wijkverpleegkundig overleg,</vt:lpstr>
      <vt:lpstr>DIGITAAL</vt:lpstr>
      <vt:lpstr>Andere Financiering vanaf 2022</vt:lpstr>
      <vt:lpstr>Blijf aan het roer, sta even stil en bedenk</vt:lpstr>
      <vt:lpstr>PowerPoint-presentatie</vt:lpstr>
      <vt:lpstr> Contractering</vt:lpstr>
      <vt:lpstr>Vernieuwing Website</vt:lpstr>
      <vt:lpstr>Agenda</vt:lpstr>
      <vt:lpstr>Agenda</vt:lpstr>
      <vt:lpstr>Contributie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  en blijf gezond!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Positionering</dc:title>
  <dc:creator>Karel</dc:creator>
  <cp:lastModifiedBy>Karel Hoenderdos</cp:lastModifiedBy>
  <cp:revision>157</cp:revision>
  <cp:lastPrinted>2015-10-05T07:03:59Z</cp:lastPrinted>
  <dcterms:created xsi:type="dcterms:W3CDTF">2011-10-29T19:45:30Z</dcterms:created>
  <dcterms:modified xsi:type="dcterms:W3CDTF">2021-02-08T14:46:45Z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0x010100B52999D4857A864F9666DF536B673FFE</vt:lpwstr>
  </property>
  <property fmtid="{D5CDD505-2E9C-101B-9397-08002B2CF9AE}" pid="3" name="Order">
    <vt:r8>124500</vt:r8>
  </property>
  <property fmtid="{D5CDD505-2E9C-101B-9397-08002B2CF9AE}" pid="4" name="GUID">
    <vt:lpwstr>06346bfc-7bb4-499c-8492-232c0992badb</vt:lpwstr>
  </property>
  <property fmtid="{D5CDD505-2E9C-101B-9397-08002B2CF9AE}" pid="5" name="WorkflowVersion">
    <vt:i4>1</vt:i4>
  </property>
</Properties>
</file>